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17" r:id="rId3"/>
    <p:sldId id="318" r:id="rId4"/>
    <p:sldId id="408" r:id="rId5"/>
    <p:sldId id="319" r:id="rId6"/>
    <p:sldId id="320" r:id="rId7"/>
    <p:sldId id="322" r:id="rId8"/>
    <p:sldId id="323" r:id="rId9"/>
    <p:sldId id="325" r:id="rId10"/>
    <p:sldId id="336" r:id="rId11"/>
    <p:sldId id="410" r:id="rId12"/>
    <p:sldId id="338" r:id="rId13"/>
    <p:sldId id="33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06"/>
    <p:restoredTop sz="92141"/>
  </p:normalViewPr>
  <p:slideViewPr>
    <p:cSldViewPr snapToGrid="0" snapToObjects="1">
      <p:cViewPr varScale="1">
        <p:scale>
          <a:sx n="104" d="100"/>
          <a:sy n="104" d="100"/>
        </p:scale>
        <p:origin x="23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D0402-B1AF-C949-B825-AB224B6B1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16AB89-E778-1242-8EC4-A6BE99584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04375-5EC5-EA45-B386-1C2932CFF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6C61-146B-DB4A-8010-A58E2FD49FCA}" type="datetimeFigureOut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F64AE-1679-A148-A1DB-7A8615B63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584B1-9231-4345-9EBC-5A1AC1786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4AFE-4CCF-2E4F-8C7E-705B80A1A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61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61455-FBDB-B54F-8AE7-13DCA3B2C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6898EA-3656-F445-8DDA-16F970A2D2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FDEDB-17AA-B644-90C4-5286BD0A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6C61-146B-DB4A-8010-A58E2FD49FCA}" type="datetimeFigureOut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9E266-345D-C540-A71C-B9C3FB4B3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A172D-2362-784C-B384-4924E8A7A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4AFE-4CCF-2E4F-8C7E-705B80A1A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53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8DF389-FFA6-0C4F-AADB-1DD4B13200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7120D9-EE0F-864F-A75A-AC2DA331EF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7754D-3352-144C-83B3-7E03BF636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6C61-146B-DB4A-8010-A58E2FD49FCA}" type="datetimeFigureOut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F06255-A962-8B44-87A2-F50DBA3BE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9F685-D3F7-B247-8A90-601AE9E3C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4AFE-4CCF-2E4F-8C7E-705B80A1A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9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2DA2EA-9175-4846-A4E0-3645287C8F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304998-A610-BC41-B5EF-6FB265F0BD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A62D21-903D-1E4A-9090-2E6614C6B6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CA5B8-D1C5-744A-82B0-9491BA99BA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7907063"/>
      </p:ext>
    </p:extLst>
  </p:cSld>
  <p:clrMapOvr>
    <a:masterClrMapping/>
  </p:clrMapOvr>
  <p:transition spd="med"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F1133C-8A13-D749-BB52-D06027BB47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6D2E8D-25DA-5440-A0F8-256837AD12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57BE77-BDFB-6942-BD53-7DFD0B6E13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DDF11-0A66-B94C-8CED-0C6E533E77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93633"/>
      </p:ext>
    </p:extLst>
  </p:cSld>
  <p:clrMapOvr>
    <a:masterClrMapping/>
  </p:clrMapOvr>
  <p:transition spd="med">
    <p:newsfla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7DC59B-85F1-464F-9D3F-FAB92A56F0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E72F70-BF6E-3A4F-9F38-F6D799CFC0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5299DB-9911-7643-B6E2-02DCB5A52E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4305A-4914-854D-9FA6-2F454EB1A1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6329969"/>
      </p:ext>
    </p:extLst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43F8E-ACA2-F644-9140-B37E1A97D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BDEE1-AEBC-EE4D-A92D-8C27E4F0E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562DC-AEAE-4142-892A-F28DBA2E9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6C61-146B-DB4A-8010-A58E2FD49FCA}" type="datetimeFigureOut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13D31-9AFE-7647-AB63-0532DF85A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F473A-E0DF-EB4D-9B35-2CF4EC067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4AFE-4CCF-2E4F-8C7E-705B80A1A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00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948F1-CFE4-3040-ACA0-3082F6ECB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0AAA5-A5E8-1C43-AF75-BF2DA9907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CA17F-3078-6245-9CC5-DA076F99B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6C61-146B-DB4A-8010-A58E2FD49FCA}" type="datetimeFigureOut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CF420-8275-5D46-9C22-18B419288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D98B1-BA2A-984C-8DD3-E17CF7D33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4AFE-4CCF-2E4F-8C7E-705B80A1A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25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C6C82-70CA-0648-A95C-22E27D449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574BE-391E-7648-9FB1-C3CCCC13C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5E2148-7792-7B47-9471-212B7E2DF5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62525-0346-9C42-B18E-7950F46CC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6C61-146B-DB4A-8010-A58E2FD49FCA}" type="datetimeFigureOut">
              <a:rPr lang="en-US" smtClean="0"/>
              <a:t>8/26/19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39F03D-F32D-EF46-9B68-CAB29679D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140ECA-6ABF-F74E-9754-A506A330B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4AFE-4CCF-2E4F-8C7E-705B80A1A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61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66162-B8EA-AB45-8CBA-48C454A1D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F804D3-E663-B84B-992C-AE9D09E37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1E7573-1412-554E-B8EA-048D6183D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A7528-DAE9-A44F-AC68-54CA21047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89CE50-893A-624D-9130-20E7EAEB14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E2087D-0278-924E-80E6-A2BAB142D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6C61-146B-DB4A-8010-A58E2FD49FCA}" type="datetimeFigureOut">
              <a:rPr lang="en-US" smtClean="0"/>
              <a:t>8/26/19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465C99-3D2B-D843-91D1-CB433E001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E258E9-546F-1F40-86B1-DB1C045F4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4AFE-4CCF-2E4F-8C7E-705B80A1A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32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9C3B0-8551-DC4B-860F-DFAE04B89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4A569B-D921-9B46-A655-2102ED93D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6C61-146B-DB4A-8010-A58E2FD49FCA}" type="datetimeFigureOut">
              <a:rPr lang="en-US" smtClean="0"/>
              <a:t>8/26/19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E77C80-0FC5-EC47-AA04-E8626B9E5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E2D7F2-8B52-2349-92D1-8CE587760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4AFE-4CCF-2E4F-8C7E-705B80A1A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01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708217-771F-E546-8067-82F76863A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6C61-146B-DB4A-8010-A58E2FD49FCA}" type="datetimeFigureOut">
              <a:rPr lang="en-US" smtClean="0"/>
              <a:t>8/26/19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1F23C4-9CED-D948-AF1C-CC37D0393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6BA430-EC51-BF48-83DA-4C37CCC28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4AFE-4CCF-2E4F-8C7E-705B80A1A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398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6C856-4DD9-2D4E-95B4-BE26988EC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5F068-BED5-0146-BA6F-6610C1B2C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128736-51D8-C145-B2AA-AB5D0833C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CCDC88-5E77-9E49-9620-9E5CDC574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6C61-146B-DB4A-8010-A58E2FD49FCA}" type="datetimeFigureOut">
              <a:rPr lang="en-US" smtClean="0"/>
              <a:t>8/26/19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E21B7-6040-C546-BA5F-3E3D7B483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246CFC-285C-1B4E-8D5A-BCBC01E19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4AFE-4CCF-2E4F-8C7E-705B80A1A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99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4A47B-F124-374F-9650-916F500D6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6E9C74-D674-9248-BEA8-247AAD3F6A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7290DA-5F98-CE4A-8A54-F866D20C2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6C6DCF-C5B7-2347-8546-5D721FB9B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6C61-146B-DB4A-8010-A58E2FD49FCA}" type="datetimeFigureOut">
              <a:rPr lang="en-US" smtClean="0"/>
              <a:t>8/26/19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6A57AF-5000-0D49-A947-4D4F5071A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D908CA-74C7-4145-86F2-041159A1F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4AFE-4CCF-2E4F-8C7E-705B80A1A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0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D5FBFB-7546-F54B-BA6C-4540D6254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5FF2F-4E18-7B45-865A-768656B82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5D42B-5697-4D4A-BB29-8F75242ACF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46C61-146B-DB4A-8010-A58E2FD49FCA}" type="datetimeFigureOut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ACA83-54E1-9E4E-A7DA-987A7B033D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7B48F-5538-4449-8C5B-CD345805E7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24AFE-4CCF-2E4F-8C7E-705B80A1A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43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slide" Target="slide2.xml"/><Relationship Id="rId7" Type="http://schemas.openxmlformats.org/officeDocument/2006/relationships/hyperlink" Target="Severe%20Weather.asx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hyperlink" Target="Monsoons.asx" TargetMode="External"/><Relationship Id="rId5" Type="http://schemas.openxmlformats.org/officeDocument/2006/relationships/hyperlink" Target="Rain_or_Shine__Understanding_the_Weather.asf" TargetMode="External"/><Relationship Id="rId4" Type="http://schemas.openxmlformats.org/officeDocument/2006/relationships/image" Target="../media/image2.gif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iley.com/college/strahler/0471480533/animations/ch06_animations/index.html" TargetMode="External"/><Relationship Id="rId3" Type="http://schemas.openxmlformats.org/officeDocument/2006/relationships/slide" Target="slide2.xml"/><Relationship Id="rId7" Type="http://schemas.openxmlformats.org/officeDocument/2006/relationships/hyperlink" Target="http://www.wiley.com/college/strahler/0471480533/animations/ch08_animations/animation2.html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hyperlink" Target="Weather%20Smart.asx" TargetMode="External"/><Relationship Id="rId5" Type="http://schemas.openxmlformats.org/officeDocument/2006/relationships/image" Target="../media/image14.gif"/><Relationship Id="rId4" Type="http://schemas.openxmlformats.org/officeDocument/2006/relationships/image" Target="../media/image2.gif"/><Relationship Id="rId9" Type="http://schemas.openxmlformats.org/officeDocument/2006/relationships/hyperlink" Target="http://www.classzone.com/books/earth_science/terc/content/visualizations/es2004/es2004page01.cfm?chapter_no=visualization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esminfo.prenhall.com/science/geoanimations/animations/Tornadoes.html" TargetMode="External"/><Relationship Id="rId3" Type="http://schemas.openxmlformats.org/officeDocument/2006/relationships/image" Target="../media/image3.gif"/><Relationship Id="rId7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slide" Target="slide2.xml"/><Relationship Id="rId7" Type="http://schemas.openxmlformats.org/officeDocument/2006/relationships/image" Target="../media/image1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hyperlink" Target="http://www.sciencedaily.com/news/earth_climate/hurricanes_and_cyclones/" TargetMode="Externa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Relationship Id="rId6" Type="http://schemas.openxmlformats.org/officeDocument/2006/relationships/slide" Target="slide2.xml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arthguide.ucsd.edu/earthguide/diagrams/greenhouse/index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gif"/><Relationship Id="rId5" Type="http://schemas.openxmlformats.org/officeDocument/2006/relationships/hyperlink" Target="Convection%20and%20Global%20Winds.asx" TargetMode="Externa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jpe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2264A-400D-AD4F-BDBE-805276E303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Solar Energy/Convection Zones</a:t>
            </a:r>
            <a:r>
              <a:rPr lang="en-US"/>
              <a:t>/Storms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4E5999-C00C-304C-8D61-3148015A2A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6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1558" name="Oval 6">
            <a:extLst>
              <a:ext uri="{FF2B5EF4-FFF2-40B4-BE49-F238E27FC236}">
                <a16:creationId xmlns:a16="http://schemas.microsoft.com/office/drawing/2014/main" id="{E551496A-C630-E845-8A4B-C4F7AA33D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95800" y="-3733800"/>
            <a:ext cx="22631400" cy="166116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6738" name="WordArt 5" descr="animated_background">
            <a:extLst>
              <a:ext uri="{FF2B5EF4-FFF2-40B4-BE49-F238E27FC236}">
                <a16:creationId xmlns:a16="http://schemas.microsoft.com/office/drawing/2014/main" id="{467CB8F9-3163-7E48-8A13-BFE8FE23DDF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228600"/>
            <a:ext cx="3200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CCCC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Gyparody"/>
              </a:rPr>
              <a:t>storms</a:t>
            </a:r>
          </a:p>
        </p:txBody>
      </p:sp>
      <p:grpSp>
        <p:nvGrpSpPr>
          <p:cNvPr id="116739" name="Group 7">
            <a:extLst>
              <a:ext uri="{FF2B5EF4-FFF2-40B4-BE49-F238E27FC236}">
                <a16:creationId xmlns:a16="http://schemas.microsoft.com/office/drawing/2014/main" id="{9105663B-91DF-F249-B519-676C9D4B67C8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5775326"/>
            <a:ext cx="1219200" cy="1082675"/>
            <a:chOff x="3888" y="3888"/>
            <a:chExt cx="768" cy="682"/>
          </a:xfrm>
        </p:grpSpPr>
        <p:pic>
          <p:nvPicPr>
            <p:cNvPr id="116746" name="Picture 8" descr="tornado_animation">
              <a:hlinkClick r:id="rId3" action="ppaction://hlinksldjump"/>
              <a:extLst>
                <a:ext uri="{FF2B5EF4-FFF2-40B4-BE49-F238E27FC236}">
                  <a16:creationId xmlns:a16="http://schemas.microsoft.com/office/drawing/2014/main" id="{00C75B3B-ECF8-0441-8952-02901DDEE71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888"/>
              <a:ext cx="708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6747" name="Text Box 9">
              <a:extLst>
                <a:ext uri="{FF2B5EF4-FFF2-40B4-BE49-F238E27FC236}">
                  <a16:creationId xmlns:a16="http://schemas.microsoft.com/office/drawing/2014/main" id="{CEE7A728-4FBC-7B44-BAA5-3EA84FF185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432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FF00"/>
                  </a:solidFill>
                  <a:latin typeface="X-Files" pitchFamily="34" charset="0"/>
                </a:rPr>
                <a:t>MENU</a:t>
              </a:r>
            </a:p>
          </p:txBody>
        </p:sp>
      </p:grpSp>
      <p:sp>
        <p:nvSpPr>
          <p:cNvPr id="116740" name="Rectangle 11">
            <a:extLst>
              <a:ext uri="{FF2B5EF4-FFF2-40B4-BE49-F238E27FC236}">
                <a16:creationId xmlns:a16="http://schemas.microsoft.com/office/drawing/2014/main" id="{17A44892-1FAC-2B48-96F6-20DE26F31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6248400"/>
            <a:ext cx="5943600" cy="381000"/>
          </a:xfrm>
          <a:prstGeom prst="rect">
            <a:avLst/>
          </a:prstGeom>
          <a:solidFill>
            <a:schemeClr val="bg1">
              <a:alpha val="16862"/>
            </a:scheme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hlinkClick r:id="rId5" action="ppaction://hlinkfile"/>
              </a:rPr>
              <a:t>Rain or Shine: Understanding the Weather Video</a:t>
            </a:r>
            <a:r>
              <a:rPr lang="en-US" altLang="en-US" sz="1800" b="1"/>
              <a:t> </a:t>
            </a:r>
            <a:r>
              <a:rPr lang="en-US" altLang="en-US" sz="1000" b="1">
                <a:solidFill>
                  <a:schemeClr val="bg1"/>
                </a:solidFill>
              </a:rPr>
              <a:t>13:44</a:t>
            </a:r>
          </a:p>
        </p:txBody>
      </p:sp>
      <p:sp>
        <p:nvSpPr>
          <p:cNvPr id="116741" name="Rectangle 12">
            <a:extLst>
              <a:ext uri="{FF2B5EF4-FFF2-40B4-BE49-F238E27FC236}">
                <a16:creationId xmlns:a16="http://schemas.microsoft.com/office/drawing/2014/main" id="{E27C85CE-B504-4245-88C6-53C8D93A8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5867400"/>
            <a:ext cx="2057400" cy="381000"/>
          </a:xfrm>
          <a:prstGeom prst="rect">
            <a:avLst/>
          </a:prstGeom>
          <a:solidFill>
            <a:schemeClr val="bg1">
              <a:alpha val="16862"/>
            </a:scheme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hlinkClick r:id="rId6" action="ppaction://hlinkfile"/>
              </a:rPr>
              <a:t>Monsoons</a:t>
            </a:r>
            <a:r>
              <a:rPr lang="en-US" altLang="en-US" sz="1800" b="1"/>
              <a:t> </a:t>
            </a:r>
            <a:r>
              <a:rPr lang="en-US" altLang="en-US" sz="1000" b="1">
                <a:solidFill>
                  <a:schemeClr val="bg1"/>
                </a:solidFill>
              </a:rPr>
              <a:t>11:21</a:t>
            </a:r>
          </a:p>
        </p:txBody>
      </p:sp>
      <p:sp>
        <p:nvSpPr>
          <p:cNvPr id="116742" name="Rectangle 13">
            <a:extLst>
              <a:ext uri="{FF2B5EF4-FFF2-40B4-BE49-F238E27FC236}">
                <a16:creationId xmlns:a16="http://schemas.microsoft.com/office/drawing/2014/main" id="{9020C87B-F542-5642-BE0D-9E89D747B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867400"/>
            <a:ext cx="2286000" cy="381000"/>
          </a:xfrm>
          <a:prstGeom prst="rect">
            <a:avLst/>
          </a:prstGeom>
          <a:solidFill>
            <a:schemeClr val="bg1">
              <a:alpha val="16862"/>
            </a:scheme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hlinkClick r:id="rId7" action="ppaction://hlinkfile"/>
              </a:rPr>
              <a:t>Severe Weather</a:t>
            </a:r>
            <a:r>
              <a:rPr lang="en-US" altLang="en-US" sz="1800" b="1"/>
              <a:t> </a:t>
            </a:r>
            <a:r>
              <a:rPr lang="en-US" altLang="en-US" sz="1000" b="1">
                <a:solidFill>
                  <a:schemeClr val="bg1"/>
                </a:solidFill>
              </a:rPr>
              <a:t>15:09</a:t>
            </a:r>
          </a:p>
        </p:txBody>
      </p:sp>
      <p:sp>
        <p:nvSpPr>
          <p:cNvPr id="116743" name="Text Box 14">
            <a:extLst>
              <a:ext uri="{FF2B5EF4-FFF2-40B4-BE49-F238E27FC236}">
                <a16:creationId xmlns:a16="http://schemas.microsoft.com/office/drawing/2014/main" id="{29F2919B-EFED-DE4F-95E2-02CA261AE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990601"/>
            <a:ext cx="5791200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800" i="1" u="sng">
                <a:solidFill>
                  <a:schemeClr val="bg1"/>
                </a:solidFill>
              </a:rPr>
              <a:t>Storms</a:t>
            </a:r>
            <a:endParaRPr lang="en-US" altLang="en-US" sz="2800">
              <a:solidFill>
                <a:schemeClr val="bg1"/>
              </a:solidFill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· Severe weather conditions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called </a:t>
            </a:r>
            <a:r>
              <a:rPr lang="en-US" altLang="en-US" sz="2800" i="1">
                <a:solidFill>
                  <a:schemeClr val="bg1"/>
                </a:solidFill>
              </a:rPr>
              <a:t>storms </a:t>
            </a:r>
            <a:r>
              <a:rPr lang="en-US" altLang="en-US" sz="2800">
                <a:solidFill>
                  <a:schemeClr val="bg1"/>
                </a:solidFill>
              </a:rPr>
              <a:t>occur when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pressure differences cause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rapid air movement.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· Conditions that bring one kind of storm can also cause other kinds of storms in the same area.</a:t>
            </a:r>
          </a:p>
        </p:txBody>
      </p:sp>
      <p:sp>
        <p:nvSpPr>
          <p:cNvPr id="116744" name="Rectangle 16" descr="gggg05_018">
            <a:extLst>
              <a:ext uri="{FF2B5EF4-FFF2-40B4-BE49-F238E27FC236}">
                <a16:creationId xmlns:a16="http://schemas.microsoft.com/office/drawing/2014/main" id="{4DA0BDA6-BA60-D54F-AFFB-CC9A4169A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57200"/>
            <a:ext cx="3810000" cy="32766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16745" name="Picture 15" descr="pacific_nhemi_01-04-08_1430utc">
            <a:extLst>
              <a:ext uri="{FF2B5EF4-FFF2-40B4-BE49-F238E27FC236}">
                <a16:creationId xmlns:a16="http://schemas.microsoft.com/office/drawing/2014/main" id="{E0B65D42-C02A-604C-A8BE-62882EEB9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3400"/>
            <a:ext cx="3657600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13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1426" name="Oval 2">
            <a:extLst>
              <a:ext uri="{FF2B5EF4-FFF2-40B4-BE49-F238E27FC236}">
                <a16:creationId xmlns:a16="http://schemas.microsoft.com/office/drawing/2014/main" id="{DD57B3A5-774E-574D-85CA-AE9DD3336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95800" y="-3733800"/>
            <a:ext cx="22631400" cy="166116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7762" name="Text Box 3">
            <a:extLst>
              <a:ext uri="{FF2B5EF4-FFF2-40B4-BE49-F238E27FC236}">
                <a16:creationId xmlns:a16="http://schemas.microsoft.com/office/drawing/2014/main" id="{B8F82ADB-1CED-1040-975B-EA0056831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143001"/>
            <a:ext cx="4038600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 sz="2800" i="1" u="sng">
                <a:solidFill>
                  <a:schemeClr val="bg1"/>
                </a:solidFill>
              </a:rPr>
              <a:t>Thunderstorm</a:t>
            </a:r>
            <a:r>
              <a:rPr lang="en-US" altLang="en-US" sz="2800" i="1">
                <a:solidFill>
                  <a:schemeClr val="bg1"/>
                </a:solidFill>
              </a:rPr>
              <a:t> </a:t>
            </a:r>
            <a:r>
              <a:rPr lang="en-US" altLang="en-US" sz="2800">
                <a:solidFill>
                  <a:schemeClr val="bg1"/>
                </a:solidFill>
              </a:rPr>
              <a:t>is storm with thunder, lightning, heavy rains and strong winds; form within large cumulonimbus clouds; usually form along a cold front but can form within an air mass.</a:t>
            </a:r>
          </a:p>
        </p:txBody>
      </p:sp>
      <p:sp>
        <p:nvSpPr>
          <p:cNvPr id="117763" name="WordArt 4" descr="animated_background">
            <a:extLst>
              <a:ext uri="{FF2B5EF4-FFF2-40B4-BE49-F238E27FC236}">
                <a16:creationId xmlns:a16="http://schemas.microsoft.com/office/drawing/2014/main" id="{FF08A9E0-1AB5-8D46-B887-D897BA95EC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228600"/>
            <a:ext cx="3200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CCCC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Gyparody"/>
              </a:rPr>
              <a:t>storms</a:t>
            </a:r>
          </a:p>
        </p:txBody>
      </p:sp>
      <p:grpSp>
        <p:nvGrpSpPr>
          <p:cNvPr id="117764" name="Group 5">
            <a:extLst>
              <a:ext uri="{FF2B5EF4-FFF2-40B4-BE49-F238E27FC236}">
                <a16:creationId xmlns:a16="http://schemas.microsoft.com/office/drawing/2014/main" id="{49AD8746-3D9B-1145-B4D7-8295590E5749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5775326"/>
            <a:ext cx="1219200" cy="1082675"/>
            <a:chOff x="3888" y="3888"/>
            <a:chExt cx="768" cy="682"/>
          </a:xfrm>
        </p:grpSpPr>
        <p:pic>
          <p:nvPicPr>
            <p:cNvPr id="117770" name="Picture 6" descr="tornado_animation">
              <a:hlinkClick r:id="rId3" action="ppaction://hlinksldjump"/>
              <a:extLst>
                <a:ext uri="{FF2B5EF4-FFF2-40B4-BE49-F238E27FC236}">
                  <a16:creationId xmlns:a16="http://schemas.microsoft.com/office/drawing/2014/main" id="{0C440F17-70D2-9244-9B4D-FA00D313D4D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888"/>
              <a:ext cx="708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771" name="Text Box 7">
              <a:extLst>
                <a:ext uri="{FF2B5EF4-FFF2-40B4-BE49-F238E27FC236}">
                  <a16:creationId xmlns:a16="http://schemas.microsoft.com/office/drawing/2014/main" id="{9C0E8DFC-8BD2-0E4B-B1E6-348CE0C863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432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FF00"/>
                  </a:solidFill>
                  <a:latin typeface="X-Files" pitchFamily="34" charset="0"/>
                </a:rPr>
                <a:t>MENU</a:t>
              </a:r>
            </a:p>
          </p:txBody>
        </p:sp>
      </p:grpSp>
      <p:pic>
        <p:nvPicPr>
          <p:cNvPr id="117765" name="Picture 8" descr="lightning">
            <a:extLst>
              <a:ext uri="{FF2B5EF4-FFF2-40B4-BE49-F238E27FC236}">
                <a16:creationId xmlns:a16="http://schemas.microsoft.com/office/drawing/2014/main" id="{21FDD3AC-934C-A944-BB98-FC7D5BB201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1600200"/>
            <a:ext cx="30892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6" name="Rectangle 9">
            <a:extLst>
              <a:ext uri="{FF2B5EF4-FFF2-40B4-BE49-F238E27FC236}">
                <a16:creationId xmlns:a16="http://schemas.microsoft.com/office/drawing/2014/main" id="{92A48BDF-D253-AD4C-BF04-CBCA8014C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6248400"/>
            <a:ext cx="2819400" cy="381000"/>
          </a:xfrm>
          <a:prstGeom prst="rect">
            <a:avLst/>
          </a:prstGeom>
          <a:solidFill>
            <a:schemeClr val="bg1">
              <a:alpha val="16862"/>
            </a:scheme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hlinkClick r:id="rId6" action="ppaction://hlinkfile"/>
              </a:rPr>
              <a:t>Weather Smart Video</a:t>
            </a:r>
            <a:r>
              <a:rPr lang="en-US" altLang="en-US" sz="1800">
                <a:solidFill>
                  <a:schemeClr val="bg1"/>
                </a:solidFill>
              </a:rPr>
              <a:t> </a:t>
            </a:r>
            <a:r>
              <a:rPr lang="en-US" altLang="en-US" sz="1000">
                <a:solidFill>
                  <a:schemeClr val="bg1"/>
                </a:solidFill>
              </a:rPr>
              <a:t>14:59</a:t>
            </a:r>
          </a:p>
        </p:txBody>
      </p:sp>
      <p:sp>
        <p:nvSpPr>
          <p:cNvPr id="117767" name="Rectangle 10">
            <a:extLst>
              <a:ext uri="{FF2B5EF4-FFF2-40B4-BE49-F238E27FC236}">
                <a16:creationId xmlns:a16="http://schemas.microsoft.com/office/drawing/2014/main" id="{6737B9BF-B37E-D543-A47D-85A04C5C9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5867400"/>
            <a:ext cx="2819400" cy="381000"/>
          </a:xfrm>
          <a:prstGeom prst="rect">
            <a:avLst/>
          </a:prstGeom>
          <a:solidFill>
            <a:schemeClr val="bg1">
              <a:alpha val="16862"/>
            </a:scheme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hlinkClick r:id="rId7"/>
              </a:rPr>
              <a:t>Lightning Animation</a:t>
            </a:r>
            <a:endParaRPr lang="en-US" altLang="en-US" sz="1000">
              <a:solidFill>
                <a:schemeClr val="bg1"/>
              </a:solidFill>
            </a:endParaRPr>
          </a:p>
        </p:txBody>
      </p:sp>
      <p:sp>
        <p:nvSpPr>
          <p:cNvPr id="117768" name="Rectangle 11">
            <a:extLst>
              <a:ext uri="{FF2B5EF4-FFF2-40B4-BE49-F238E27FC236}">
                <a16:creationId xmlns:a16="http://schemas.microsoft.com/office/drawing/2014/main" id="{BCA9BC71-083F-D54D-AFDE-72AB234CC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867400"/>
            <a:ext cx="3733800" cy="381000"/>
          </a:xfrm>
          <a:prstGeom prst="rect">
            <a:avLst/>
          </a:prstGeom>
          <a:solidFill>
            <a:schemeClr val="bg1">
              <a:alpha val="16862"/>
            </a:scheme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hlinkClick r:id="rId8"/>
              </a:rPr>
              <a:t>Thunderstorm Formation Animation</a:t>
            </a:r>
            <a:endParaRPr lang="en-US" altLang="en-US" sz="1000">
              <a:solidFill>
                <a:schemeClr val="bg1"/>
              </a:solidFill>
            </a:endParaRPr>
          </a:p>
        </p:txBody>
      </p:sp>
      <p:sp>
        <p:nvSpPr>
          <p:cNvPr id="117769" name="Rectangle 12">
            <a:extLst>
              <a:ext uri="{FF2B5EF4-FFF2-40B4-BE49-F238E27FC236}">
                <a16:creationId xmlns:a16="http://schemas.microsoft.com/office/drawing/2014/main" id="{60F6E0B8-ED39-AE47-9799-CD0490923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6248400"/>
            <a:ext cx="3733800" cy="381000"/>
          </a:xfrm>
          <a:prstGeom prst="rect">
            <a:avLst/>
          </a:prstGeom>
          <a:solidFill>
            <a:schemeClr val="bg1">
              <a:alpha val="16862"/>
            </a:scheme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hlinkClick r:id="rId9"/>
              </a:rPr>
              <a:t>Real Thunderstorm Animation</a:t>
            </a:r>
            <a:endParaRPr lang="en-US" alt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33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0" fill="hold"/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0" fill="hold"/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06" name="Oval 6">
            <a:extLst>
              <a:ext uri="{FF2B5EF4-FFF2-40B4-BE49-F238E27FC236}">
                <a16:creationId xmlns:a16="http://schemas.microsoft.com/office/drawing/2014/main" id="{40D5EA10-EC41-7B49-B76F-7C08E42DA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95800" y="-3733800"/>
            <a:ext cx="22631400" cy="166116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3604" name="Text Box 4">
            <a:extLst>
              <a:ext uri="{FF2B5EF4-FFF2-40B4-BE49-F238E27FC236}">
                <a16:creationId xmlns:a16="http://schemas.microsoft.com/office/drawing/2014/main" id="{B8F5E9DF-4E2B-944C-81F9-AC26B2DBE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762000"/>
            <a:ext cx="5410200" cy="500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sz="2800" i="1">
                <a:solidFill>
                  <a:schemeClr val="bg1"/>
                </a:solidFill>
              </a:rPr>
              <a:t>A </a:t>
            </a:r>
            <a:r>
              <a:rPr lang="en-US" altLang="en-US" sz="2800" i="1" u="sng">
                <a:solidFill>
                  <a:schemeClr val="bg1"/>
                </a:solidFill>
              </a:rPr>
              <a:t>tornado</a:t>
            </a:r>
            <a:r>
              <a:rPr lang="en-US" altLang="en-US" sz="2800" i="1">
                <a:solidFill>
                  <a:schemeClr val="bg1"/>
                </a:solidFill>
              </a:rPr>
              <a:t> </a:t>
            </a:r>
            <a:r>
              <a:rPr lang="en-US" altLang="en-US" sz="2800">
                <a:solidFill>
                  <a:schemeClr val="bg1"/>
                </a:solidFill>
              </a:rPr>
              <a:t>is a rapidly whirling, funnel-shaped cloud that extends down from a storm cloud; the very low pressure and strong winds can cause great damage to people and property. 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</a:rPr>
              <a:t>Tornadoes are likely to form within the frontal regions where strong thunderstorms are also present.</a:t>
            </a:r>
          </a:p>
        </p:txBody>
      </p:sp>
      <p:sp>
        <p:nvSpPr>
          <p:cNvPr id="118787" name="WordArt 5" descr="animated_background">
            <a:extLst>
              <a:ext uri="{FF2B5EF4-FFF2-40B4-BE49-F238E27FC236}">
                <a16:creationId xmlns:a16="http://schemas.microsoft.com/office/drawing/2014/main" id="{FBE0094B-C745-E249-A264-D20B9E2AA7E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228600"/>
            <a:ext cx="3200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CCCC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Gyparody"/>
              </a:rPr>
              <a:t>storms</a:t>
            </a:r>
          </a:p>
        </p:txBody>
      </p:sp>
      <p:sp>
        <p:nvSpPr>
          <p:cNvPr id="118788" name="Rectangle 15" descr="gggg05_018">
            <a:extLst>
              <a:ext uri="{FF2B5EF4-FFF2-40B4-BE49-F238E27FC236}">
                <a16:creationId xmlns:a16="http://schemas.microsoft.com/office/drawing/2014/main" id="{F6C5C0C7-256C-AC44-AACB-DE92EF53E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0"/>
            <a:ext cx="2895600" cy="25908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18789" name="Picture 14" descr="tornado">
            <a:extLst>
              <a:ext uri="{FF2B5EF4-FFF2-40B4-BE49-F238E27FC236}">
                <a16:creationId xmlns:a16="http://schemas.microsoft.com/office/drawing/2014/main" id="{F2CEB048-58DE-854D-B9EF-BCBE630CC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2743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90" name="Rectangle 16" descr="gggg05_018">
            <a:extLst>
              <a:ext uri="{FF2B5EF4-FFF2-40B4-BE49-F238E27FC236}">
                <a16:creationId xmlns:a16="http://schemas.microsoft.com/office/drawing/2014/main" id="{81AAE1F3-2713-6948-841F-390865CD9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2667000"/>
            <a:ext cx="3124200" cy="3657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18791" name="Picture 12" descr="tornado-oklahoma-1999">
            <a:extLst>
              <a:ext uri="{FF2B5EF4-FFF2-40B4-BE49-F238E27FC236}">
                <a16:creationId xmlns:a16="http://schemas.microsoft.com/office/drawing/2014/main" id="{E6A63F79-BA83-B449-BC8E-ADC4A2DA8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2743200"/>
            <a:ext cx="292893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8792" name="Group 7">
            <a:extLst>
              <a:ext uri="{FF2B5EF4-FFF2-40B4-BE49-F238E27FC236}">
                <a16:creationId xmlns:a16="http://schemas.microsoft.com/office/drawing/2014/main" id="{EF0FCF05-72A7-E540-A5D9-01C1BBA37C4D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5775326"/>
            <a:ext cx="1219200" cy="1082675"/>
            <a:chOff x="3888" y="3888"/>
            <a:chExt cx="768" cy="682"/>
          </a:xfrm>
        </p:grpSpPr>
        <p:pic>
          <p:nvPicPr>
            <p:cNvPr id="118794" name="Picture 8" descr="tornado_animation">
              <a:hlinkClick r:id="rId6" action="ppaction://hlinksldjump"/>
              <a:extLst>
                <a:ext uri="{FF2B5EF4-FFF2-40B4-BE49-F238E27FC236}">
                  <a16:creationId xmlns:a16="http://schemas.microsoft.com/office/drawing/2014/main" id="{CAD3269E-C682-A743-AF92-233075DB323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888"/>
              <a:ext cx="708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8795" name="Text Box 9">
              <a:extLst>
                <a:ext uri="{FF2B5EF4-FFF2-40B4-BE49-F238E27FC236}">
                  <a16:creationId xmlns:a16="http://schemas.microsoft.com/office/drawing/2014/main" id="{D179C638-A2F3-0347-8684-0BA6A84825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432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FF00"/>
                  </a:solidFill>
                  <a:latin typeface="X-Files" pitchFamily="34" charset="0"/>
                </a:rPr>
                <a:t>MENU</a:t>
              </a:r>
            </a:p>
          </p:txBody>
        </p:sp>
      </p:grpSp>
      <p:sp>
        <p:nvSpPr>
          <p:cNvPr id="118793" name="Rectangle 17">
            <a:extLst>
              <a:ext uri="{FF2B5EF4-FFF2-40B4-BE49-F238E27FC236}">
                <a16:creationId xmlns:a16="http://schemas.microsoft.com/office/drawing/2014/main" id="{DBF3360A-EDF3-F84E-B259-61D7EED8F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6019800"/>
            <a:ext cx="3733800" cy="381000"/>
          </a:xfrm>
          <a:prstGeom prst="rect">
            <a:avLst/>
          </a:prstGeom>
          <a:solidFill>
            <a:schemeClr val="bg1">
              <a:alpha val="16862"/>
            </a:scheme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hlinkClick r:id="rId8"/>
              </a:rPr>
              <a:t>Tornado Wind Patterns Animation</a:t>
            </a:r>
            <a:endParaRPr lang="en-US" alt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03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0" fill="hold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0" fill="hold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4630" name="Oval 6">
            <a:extLst>
              <a:ext uri="{FF2B5EF4-FFF2-40B4-BE49-F238E27FC236}">
                <a16:creationId xmlns:a16="http://schemas.microsoft.com/office/drawing/2014/main" id="{4C46B153-DC72-6F42-91C5-B07AD6296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95800" y="-3733800"/>
            <a:ext cx="22631400" cy="166116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4628" name="Text Box 4">
            <a:extLst>
              <a:ext uri="{FF2B5EF4-FFF2-40B4-BE49-F238E27FC236}">
                <a16:creationId xmlns:a16="http://schemas.microsoft.com/office/drawing/2014/main" id="{0EF9085B-53E8-8844-BDE9-DF696E837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85801"/>
            <a:ext cx="5181600" cy="543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en-US" sz="2800" i="1">
                <a:solidFill>
                  <a:schemeClr val="bg1"/>
                </a:solidFill>
              </a:rPr>
              <a:t>A </a:t>
            </a:r>
            <a:r>
              <a:rPr lang="en-US" altLang="en-US" sz="2800" i="1" u="sng">
                <a:solidFill>
                  <a:schemeClr val="bg1"/>
                </a:solidFill>
              </a:rPr>
              <a:t>hurricane</a:t>
            </a:r>
            <a:r>
              <a:rPr lang="en-US" altLang="en-US" sz="2800" i="1">
                <a:solidFill>
                  <a:schemeClr val="bg1"/>
                </a:solidFill>
              </a:rPr>
              <a:t> </a:t>
            </a:r>
            <a:r>
              <a:rPr lang="en-US" altLang="en-US" sz="2800">
                <a:solidFill>
                  <a:schemeClr val="bg1"/>
                </a:solidFill>
              </a:rPr>
              <a:t>is a low pressure tropical storm that forms over warm ocean water; winds form a spinning circular pattern around the center, or eye, of the storm.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</a:rPr>
              <a:t>The lower the air pressure at the center, the faster the winds blow toward the center of the storm.</a:t>
            </a:r>
          </a:p>
        </p:txBody>
      </p:sp>
      <p:sp>
        <p:nvSpPr>
          <p:cNvPr id="119811" name="WordArt 5" descr="animated_background">
            <a:extLst>
              <a:ext uri="{FF2B5EF4-FFF2-40B4-BE49-F238E27FC236}">
                <a16:creationId xmlns:a16="http://schemas.microsoft.com/office/drawing/2014/main" id="{81BA66DD-B8F3-3B4F-AB92-D3584D894C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228600"/>
            <a:ext cx="3200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CCCC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Gyparody"/>
              </a:rPr>
              <a:t>storms</a:t>
            </a:r>
          </a:p>
        </p:txBody>
      </p:sp>
      <p:grpSp>
        <p:nvGrpSpPr>
          <p:cNvPr id="119812" name="Group 7">
            <a:extLst>
              <a:ext uri="{FF2B5EF4-FFF2-40B4-BE49-F238E27FC236}">
                <a16:creationId xmlns:a16="http://schemas.microsoft.com/office/drawing/2014/main" id="{32245D99-4C10-BB47-AE58-36452EF2AF96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5775326"/>
            <a:ext cx="1219200" cy="1082675"/>
            <a:chOff x="3888" y="3888"/>
            <a:chExt cx="768" cy="682"/>
          </a:xfrm>
        </p:grpSpPr>
        <p:pic>
          <p:nvPicPr>
            <p:cNvPr id="119818" name="Picture 8" descr="tornado_animation">
              <a:hlinkClick r:id="rId3" action="ppaction://hlinksldjump"/>
              <a:extLst>
                <a:ext uri="{FF2B5EF4-FFF2-40B4-BE49-F238E27FC236}">
                  <a16:creationId xmlns:a16="http://schemas.microsoft.com/office/drawing/2014/main" id="{B9B8E7FB-0625-3141-B7E2-5189E5867EC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888"/>
              <a:ext cx="708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9819" name="Text Box 9">
              <a:extLst>
                <a:ext uri="{FF2B5EF4-FFF2-40B4-BE49-F238E27FC236}">
                  <a16:creationId xmlns:a16="http://schemas.microsoft.com/office/drawing/2014/main" id="{CF02C092-045E-494D-824A-0E91209A39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432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FF00"/>
                  </a:solidFill>
                  <a:latin typeface="X-Files" pitchFamily="34" charset="0"/>
                </a:rPr>
                <a:t>MENU</a:t>
              </a:r>
            </a:p>
          </p:txBody>
        </p:sp>
      </p:grpSp>
      <p:sp>
        <p:nvSpPr>
          <p:cNvPr id="119813" name="Rectangle 13">
            <a:extLst>
              <a:ext uri="{FF2B5EF4-FFF2-40B4-BE49-F238E27FC236}">
                <a16:creationId xmlns:a16="http://schemas.microsoft.com/office/drawing/2014/main" id="{A719937D-5C57-204C-A482-D7D6E64AA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6172200"/>
            <a:ext cx="2819400" cy="381000"/>
          </a:xfrm>
          <a:prstGeom prst="rect">
            <a:avLst/>
          </a:prstGeom>
          <a:solidFill>
            <a:schemeClr val="bg1">
              <a:alpha val="16862"/>
            </a:scheme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hlinkClick r:id="rId5"/>
              </a:rPr>
              <a:t>Science Daily- Hurricanes</a:t>
            </a: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119814" name="Rectangle 14" descr="gggg05_018">
            <a:extLst>
              <a:ext uri="{FF2B5EF4-FFF2-40B4-BE49-F238E27FC236}">
                <a16:creationId xmlns:a16="http://schemas.microsoft.com/office/drawing/2014/main" id="{D8615A84-FD07-C542-9DAF-610AA02DE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81000"/>
            <a:ext cx="3505200" cy="28194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19815" name="Picture 10" descr="126385main_sst2005goes_350">
            <a:extLst>
              <a:ext uri="{FF2B5EF4-FFF2-40B4-BE49-F238E27FC236}">
                <a16:creationId xmlns:a16="http://schemas.microsoft.com/office/drawing/2014/main" id="{4F4F0275-9778-ED4C-9195-DC7C82969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7200"/>
            <a:ext cx="33337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6" name="Rectangle 15" descr="gggg05_018">
            <a:extLst>
              <a:ext uri="{FF2B5EF4-FFF2-40B4-BE49-F238E27FC236}">
                <a16:creationId xmlns:a16="http://schemas.microsoft.com/office/drawing/2014/main" id="{8E1830B2-0C35-CC49-A15F-C3B611170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124200"/>
            <a:ext cx="3048000" cy="26670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19817" name="Picture 11" descr="wilma-ir-loop-t">
            <a:extLst>
              <a:ext uri="{FF2B5EF4-FFF2-40B4-BE49-F238E27FC236}">
                <a16:creationId xmlns:a16="http://schemas.microsoft.com/office/drawing/2014/main" id="{88DB9E2C-25E0-224A-ABC5-3528F3F81F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200400"/>
            <a:ext cx="28575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21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4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4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4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4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4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4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4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4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0" grpId="0" animBg="1"/>
      <p:bldP spid="15462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3674" name="Oval 10">
            <a:extLst>
              <a:ext uri="{FF2B5EF4-FFF2-40B4-BE49-F238E27FC236}">
                <a16:creationId xmlns:a16="http://schemas.microsoft.com/office/drawing/2014/main" id="{B8F03ABB-CF06-4248-A002-5D0C96837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95800" y="-3733800"/>
            <a:ext cx="22631400" cy="166116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3669" name="Text Box 5">
            <a:extLst>
              <a:ext uri="{FF2B5EF4-FFF2-40B4-BE49-F238E27FC236}">
                <a16:creationId xmlns:a16="http://schemas.microsoft.com/office/drawing/2014/main" id="{6C7B7B15-F7F6-B944-8FA7-5C9695BB2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1" y="1219201"/>
            <a:ext cx="3711575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</a:rPr>
              <a:t>Some of the Sun’s energy coming through Earth’s atmosphere is </a:t>
            </a:r>
            <a:r>
              <a:rPr lang="en-US" altLang="en-US" sz="2800" u="sng">
                <a:solidFill>
                  <a:schemeClr val="bg1"/>
                </a:solidFill>
              </a:rPr>
              <a:t>reflected</a:t>
            </a:r>
            <a:r>
              <a:rPr lang="en-US" altLang="en-US" sz="2800">
                <a:solidFill>
                  <a:schemeClr val="bg1"/>
                </a:solidFill>
              </a:rPr>
              <a:t> or </a:t>
            </a:r>
            <a:r>
              <a:rPr lang="en-US" altLang="en-US" sz="2800" u="sng">
                <a:solidFill>
                  <a:schemeClr val="bg1"/>
                </a:solidFill>
              </a:rPr>
              <a:t>absorbed</a:t>
            </a:r>
            <a:r>
              <a:rPr lang="en-US" altLang="en-US" sz="2800">
                <a:solidFill>
                  <a:schemeClr val="bg1"/>
                </a:solidFill>
              </a:rPr>
              <a:t> by </a:t>
            </a:r>
            <a:r>
              <a:rPr lang="en-US" altLang="en-US" sz="2800" u="sng">
                <a:solidFill>
                  <a:schemeClr val="bg1"/>
                </a:solidFill>
              </a:rPr>
              <a:t>gases </a:t>
            </a:r>
            <a:r>
              <a:rPr lang="en-US" altLang="en-US" sz="2800">
                <a:solidFill>
                  <a:schemeClr val="bg1"/>
                </a:solidFill>
              </a:rPr>
              <a:t>and/or </a:t>
            </a:r>
            <a:r>
              <a:rPr lang="en-US" altLang="en-US" sz="2800" u="sng">
                <a:solidFill>
                  <a:schemeClr val="bg1"/>
                </a:solidFill>
              </a:rPr>
              <a:t>clouds</a:t>
            </a:r>
            <a:r>
              <a:rPr lang="en-US" altLang="en-US" sz="2800">
                <a:solidFill>
                  <a:schemeClr val="bg1"/>
                </a:solidFill>
              </a:rPr>
              <a:t> in the </a:t>
            </a:r>
            <a:r>
              <a:rPr lang="en-US" altLang="en-US" sz="2800" u="sng">
                <a:solidFill>
                  <a:schemeClr val="bg1"/>
                </a:solidFill>
              </a:rPr>
              <a:t>atmosphere.</a:t>
            </a:r>
          </a:p>
        </p:txBody>
      </p:sp>
      <p:sp>
        <p:nvSpPr>
          <p:cNvPr id="108547" name="WordArt 9" descr="animated_background">
            <a:extLst>
              <a:ext uri="{FF2B5EF4-FFF2-40B4-BE49-F238E27FC236}">
                <a16:creationId xmlns:a16="http://schemas.microsoft.com/office/drawing/2014/main" id="{7E081C5E-2CC4-6041-800F-5D3C2B76FBB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228600"/>
            <a:ext cx="3733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CCCC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Gyparody"/>
              </a:rPr>
              <a:t>Solar energy</a:t>
            </a:r>
          </a:p>
        </p:txBody>
      </p:sp>
      <p:grpSp>
        <p:nvGrpSpPr>
          <p:cNvPr id="108548" name="Group 11">
            <a:extLst>
              <a:ext uri="{FF2B5EF4-FFF2-40B4-BE49-F238E27FC236}">
                <a16:creationId xmlns:a16="http://schemas.microsoft.com/office/drawing/2014/main" id="{F81B64CB-9B07-3A48-8255-16DB0989754C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5775326"/>
            <a:ext cx="1219200" cy="1082675"/>
            <a:chOff x="3888" y="3888"/>
            <a:chExt cx="768" cy="682"/>
          </a:xfrm>
        </p:grpSpPr>
        <p:pic>
          <p:nvPicPr>
            <p:cNvPr id="108551" name="Picture 12" descr="tornado_animation">
              <a:hlinkClick r:id="rId3" action="ppaction://hlinksldjump"/>
              <a:extLst>
                <a:ext uri="{FF2B5EF4-FFF2-40B4-BE49-F238E27FC236}">
                  <a16:creationId xmlns:a16="http://schemas.microsoft.com/office/drawing/2014/main" id="{1D407237-469F-4A45-8CB2-D8479B79FE7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888"/>
              <a:ext cx="708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552" name="Text Box 13">
              <a:extLst>
                <a:ext uri="{FF2B5EF4-FFF2-40B4-BE49-F238E27FC236}">
                  <a16:creationId xmlns:a16="http://schemas.microsoft.com/office/drawing/2014/main" id="{82C16FA0-50E1-8948-993B-EF2686C922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432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FF00"/>
                  </a:solidFill>
                  <a:latin typeface="X-Files" pitchFamily="34" charset="0"/>
                </a:rPr>
                <a:t>MENU</a:t>
              </a:r>
            </a:p>
          </p:txBody>
        </p:sp>
      </p:grpSp>
      <p:sp>
        <p:nvSpPr>
          <p:cNvPr id="108549" name="Rectangle 17" descr="gggg05_018">
            <a:extLst>
              <a:ext uri="{FF2B5EF4-FFF2-40B4-BE49-F238E27FC236}">
                <a16:creationId xmlns:a16="http://schemas.microsoft.com/office/drawing/2014/main" id="{575A4BA2-0EE1-7147-A711-3EC58C826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1219200"/>
            <a:ext cx="4419600" cy="44196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08550" name="Picture 15" descr="7_3_3">
            <a:extLst>
              <a:ext uri="{FF2B5EF4-FFF2-40B4-BE49-F238E27FC236}">
                <a16:creationId xmlns:a16="http://schemas.microsoft.com/office/drawing/2014/main" id="{D4F5F6E9-A331-9849-B65A-1BA0430B7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95400"/>
            <a:ext cx="426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803538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0" fill="hold"/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0" fill="hold"/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4" grpId="0" animBg="1"/>
      <p:bldP spid="1136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4698" name="Oval 10">
            <a:extLst>
              <a:ext uri="{FF2B5EF4-FFF2-40B4-BE49-F238E27FC236}">
                <a16:creationId xmlns:a16="http://schemas.microsoft.com/office/drawing/2014/main" id="{550E0419-3E78-BF4B-B6BD-099C0C571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19600" y="-3581400"/>
            <a:ext cx="22631400" cy="166116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9570" name="Text Box 5">
            <a:extLst>
              <a:ext uri="{FF2B5EF4-FFF2-40B4-BE49-F238E27FC236}">
                <a16:creationId xmlns:a16="http://schemas.microsoft.com/office/drawing/2014/main" id="{4321401D-3388-664B-A7C0-21CD94428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914400"/>
            <a:ext cx="601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u="sng">
                <a:solidFill>
                  <a:schemeClr val="bg1"/>
                </a:solidFill>
              </a:rPr>
              <a:t>Greenhouse Effect</a:t>
            </a:r>
          </a:p>
        </p:txBody>
      </p:sp>
      <p:sp>
        <p:nvSpPr>
          <p:cNvPr id="109571" name="Text Box 6">
            <a:extLst>
              <a:ext uri="{FF2B5EF4-FFF2-40B4-BE49-F238E27FC236}">
                <a16:creationId xmlns:a16="http://schemas.microsoft.com/office/drawing/2014/main" id="{B8AA8736-7483-2241-A236-712745626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371600"/>
            <a:ext cx="4343400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</a:rPr>
              <a:t>Solar energy that is </a:t>
            </a:r>
            <a:r>
              <a:rPr lang="en-US" altLang="en-US" sz="2800" u="sng">
                <a:solidFill>
                  <a:schemeClr val="bg1"/>
                </a:solidFill>
              </a:rPr>
              <a:t>absorbed</a:t>
            </a:r>
            <a:r>
              <a:rPr lang="en-US" altLang="en-US" sz="2800">
                <a:solidFill>
                  <a:schemeClr val="bg1"/>
                </a:solidFill>
              </a:rPr>
              <a:t> by the Earth’s </a:t>
            </a:r>
            <a:r>
              <a:rPr lang="en-US" altLang="en-US" sz="2800" u="sng">
                <a:solidFill>
                  <a:schemeClr val="bg1"/>
                </a:solidFill>
              </a:rPr>
              <a:t>land</a:t>
            </a:r>
            <a:r>
              <a:rPr lang="en-US" altLang="en-US" sz="2800">
                <a:solidFill>
                  <a:schemeClr val="bg1"/>
                </a:solidFill>
              </a:rPr>
              <a:t> and </a:t>
            </a:r>
            <a:r>
              <a:rPr lang="en-US" altLang="en-US" sz="2800" u="sng">
                <a:solidFill>
                  <a:schemeClr val="bg1"/>
                </a:solidFill>
              </a:rPr>
              <a:t>water</a:t>
            </a:r>
            <a:r>
              <a:rPr lang="en-US" altLang="en-US" sz="2800">
                <a:solidFill>
                  <a:schemeClr val="bg1"/>
                </a:solidFill>
              </a:rPr>
              <a:t> is changed to </a:t>
            </a:r>
            <a:r>
              <a:rPr lang="en-US" altLang="en-US" sz="2800" u="sng">
                <a:solidFill>
                  <a:schemeClr val="bg1"/>
                </a:solidFill>
              </a:rPr>
              <a:t>heat </a:t>
            </a:r>
            <a:r>
              <a:rPr lang="en-US" altLang="en-US" sz="2800">
                <a:solidFill>
                  <a:schemeClr val="bg1"/>
                </a:solidFill>
              </a:rPr>
              <a:t>that moves/radiates back into the </a:t>
            </a:r>
            <a:r>
              <a:rPr lang="en-US" altLang="en-US" sz="2800" u="sng">
                <a:solidFill>
                  <a:schemeClr val="bg1"/>
                </a:solidFill>
              </a:rPr>
              <a:t>atmosphere</a:t>
            </a:r>
            <a:r>
              <a:rPr lang="en-US" altLang="en-US" sz="2800">
                <a:solidFill>
                  <a:schemeClr val="bg1"/>
                </a:solidFill>
              </a:rPr>
              <a:t> (</a:t>
            </a:r>
            <a:r>
              <a:rPr lang="en-US" altLang="en-US" sz="2800" u="sng">
                <a:solidFill>
                  <a:schemeClr val="bg1"/>
                </a:solidFill>
              </a:rPr>
              <a:t>troposphere</a:t>
            </a:r>
            <a:r>
              <a:rPr lang="en-US" altLang="en-US" sz="2800">
                <a:solidFill>
                  <a:schemeClr val="bg1"/>
                </a:solidFill>
              </a:rPr>
              <a:t>) where gases absorb the </a:t>
            </a:r>
            <a:r>
              <a:rPr lang="en-US" altLang="en-US" sz="2800" u="sng">
                <a:solidFill>
                  <a:schemeClr val="bg1"/>
                </a:solidFill>
              </a:rPr>
              <a:t>heat</a:t>
            </a:r>
            <a:r>
              <a:rPr lang="en-US" altLang="en-US" sz="2800">
                <a:solidFill>
                  <a:schemeClr val="bg1"/>
                </a:solidFill>
              </a:rPr>
              <a:t>, a process known as the </a:t>
            </a:r>
            <a:r>
              <a:rPr lang="en-US" altLang="en-US" sz="2800" u="sng">
                <a:solidFill>
                  <a:schemeClr val="bg1"/>
                </a:solidFill>
              </a:rPr>
              <a:t>greenhouse effect.</a:t>
            </a:r>
            <a:endParaRPr lang="en-US" altLang="en-US" sz="2800">
              <a:solidFill>
                <a:schemeClr val="bg1"/>
              </a:solidFill>
            </a:endParaRPr>
          </a:p>
        </p:txBody>
      </p:sp>
      <p:sp>
        <p:nvSpPr>
          <p:cNvPr id="109572" name="WordArt 9" descr="animated_background">
            <a:extLst>
              <a:ext uri="{FF2B5EF4-FFF2-40B4-BE49-F238E27FC236}">
                <a16:creationId xmlns:a16="http://schemas.microsoft.com/office/drawing/2014/main" id="{52197AF0-620D-094E-907E-2A59BE26E10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228600"/>
            <a:ext cx="3733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CCCC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Gyparody"/>
              </a:rPr>
              <a:t>Solar energy</a:t>
            </a:r>
          </a:p>
        </p:txBody>
      </p:sp>
      <p:sp>
        <p:nvSpPr>
          <p:cNvPr id="109573" name="Rectangle 15" descr="gggg05_018">
            <a:extLst>
              <a:ext uri="{FF2B5EF4-FFF2-40B4-BE49-F238E27FC236}">
                <a16:creationId xmlns:a16="http://schemas.microsoft.com/office/drawing/2014/main" id="{AB4C96A8-582B-F442-9842-BF1BD6C9F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276600"/>
            <a:ext cx="4114800" cy="2743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9574" name="Rectangle 16" descr="gggg05_018">
            <a:extLst>
              <a:ext uri="{FF2B5EF4-FFF2-40B4-BE49-F238E27FC236}">
                <a16:creationId xmlns:a16="http://schemas.microsoft.com/office/drawing/2014/main" id="{00124F9E-EC47-3544-A0FC-6D06C7304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609600"/>
            <a:ext cx="2590800" cy="2362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09575" name="Picture 7" descr="j0156815[1]">
            <a:extLst>
              <a:ext uri="{FF2B5EF4-FFF2-40B4-BE49-F238E27FC236}">
                <a16:creationId xmlns:a16="http://schemas.microsoft.com/office/drawing/2014/main" id="{9472B033-9446-EC44-B07D-369C2B4DF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85800"/>
            <a:ext cx="24384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6" name="Picture 14" descr="greenhouse_effect">
            <a:extLst>
              <a:ext uri="{FF2B5EF4-FFF2-40B4-BE49-F238E27FC236}">
                <a16:creationId xmlns:a16="http://schemas.microsoft.com/office/drawing/2014/main" id="{5811DD2C-CBA5-1446-ABB8-5D66BB81F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352801"/>
            <a:ext cx="3962400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9577" name="Group 11">
            <a:extLst>
              <a:ext uri="{FF2B5EF4-FFF2-40B4-BE49-F238E27FC236}">
                <a16:creationId xmlns:a16="http://schemas.microsoft.com/office/drawing/2014/main" id="{EE6A167E-637F-A84B-BDE5-F9C6F2195B10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5775326"/>
            <a:ext cx="1219200" cy="1082675"/>
            <a:chOff x="3888" y="3888"/>
            <a:chExt cx="768" cy="682"/>
          </a:xfrm>
        </p:grpSpPr>
        <p:pic>
          <p:nvPicPr>
            <p:cNvPr id="109578" name="Picture 12" descr="tornado_animation">
              <a:hlinkClick r:id="rId6" action="ppaction://hlinksldjump"/>
              <a:extLst>
                <a:ext uri="{FF2B5EF4-FFF2-40B4-BE49-F238E27FC236}">
                  <a16:creationId xmlns:a16="http://schemas.microsoft.com/office/drawing/2014/main" id="{EE013C98-ACD5-664C-B3C5-60AA5AFD0D0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888"/>
              <a:ext cx="708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579" name="Text Box 13">
              <a:extLst>
                <a:ext uri="{FF2B5EF4-FFF2-40B4-BE49-F238E27FC236}">
                  <a16:creationId xmlns:a16="http://schemas.microsoft.com/office/drawing/2014/main" id="{923FAED2-FF12-7B41-B36C-B7FEBAC7AF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432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FF00"/>
                  </a:solidFill>
                  <a:latin typeface="X-Files" pitchFamily="34" charset="0"/>
                </a:rPr>
                <a:t>MENU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0864631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0" fill="hold"/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0" fill="hold"/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6" descr="gggg05_018">
            <a:extLst>
              <a:ext uri="{FF2B5EF4-FFF2-40B4-BE49-F238E27FC236}">
                <a16:creationId xmlns:a16="http://schemas.microsoft.com/office/drawing/2014/main" id="{FDEC9E64-9509-FB44-BB88-708E335E2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33400"/>
            <a:ext cx="7543800" cy="5715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10594" name="Picture 5" descr="greenhouse_effect">
            <a:extLst>
              <a:ext uri="{FF2B5EF4-FFF2-40B4-BE49-F238E27FC236}">
                <a16:creationId xmlns:a16="http://schemas.microsoft.com/office/drawing/2014/main" id="{A262B2FC-3CF1-8347-9E21-D52B98C69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09600"/>
            <a:ext cx="73914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5" name="Rectangle 7">
            <a:extLst>
              <a:ext uri="{FF2B5EF4-FFF2-40B4-BE49-F238E27FC236}">
                <a16:creationId xmlns:a16="http://schemas.microsoft.com/office/drawing/2014/main" id="{490A66E4-862D-0A49-BEA5-2AB1A079D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6324600"/>
            <a:ext cx="2819400" cy="381000"/>
          </a:xfrm>
          <a:prstGeom prst="rect">
            <a:avLst/>
          </a:prstGeom>
          <a:solidFill>
            <a:schemeClr val="bg1">
              <a:alpha val="16862"/>
            </a:scheme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hlinkClick r:id="rId4"/>
              </a:rPr>
              <a:t>Greenhouse Animation</a:t>
            </a:r>
            <a:endParaRPr lang="en-US" altLang="en-US" sz="1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78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5720" name="Oval 8">
            <a:extLst>
              <a:ext uri="{FF2B5EF4-FFF2-40B4-BE49-F238E27FC236}">
                <a16:creationId xmlns:a16="http://schemas.microsoft.com/office/drawing/2014/main" id="{A7A9B284-B242-2146-8F08-1C4BE442F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95800" y="-3733800"/>
            <a:ext cx="22631400" cy="166116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1618" name="WordArt 7" descr="animated_background">
            <a:extLst>
              <a:ext uri="{FF2B5EF4-FFF2-40B4-BE49-F238E27FC236}">
                <a16:creationId xmlns:a16="http://schemas.microsoft.com/office/drawing/2014/main" id="{6C7547EF-74FC-8D48-8946-91D19832744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228600"/>
            <a:ext cx="3733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CCCC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Gyparody"/>
              </a:rPr>
              <a:t>Solar energy</a:t>
            </a:r>
          </a:p>
        </p:txBody>
      </p:sp>
      <p:sp>
        <p:nvSpPr>
          <p:cNvPr id="111619" name="Rectangle 15" descr="gggg05_018">
            <a:extLst>
              <a:ext uri="{FF2B5EF4-FFF2-40B4-BE49-F238E27FC236}">
                <a16:creationId xmlns:a16="http://schemas.microsoft.com/office/drawing/2014/main" id="{A547BC00-D50E-5746-A729-50FF5338F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657600"/>
            <a:ext cx="2743200" cy="29718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1620" name="Rectangle 16" descr="gggg05_018">
            <a:extLst>
              <a:ext uri="{FF2B5EF4-FFF2-40B4-BE49-F238E27FC236}">
                <a16:creationId xmlns:a16="http://schemas.microsoft.com/office/drawing/2014/main" id="{8581078F-58C0-E449-A617-536EB5851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657600"/>
            <a:ext cx="4876800" cy="2895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11621" name="Picture 13" descr="diagram">
            <a:extLst>
              <a:ext uri="{FF2B5EF4-FFF2-40B4-BE49-F238E27FC236}">
                <a16:creationId xmlns:a16="http://schemas.microsoft.com/office/drawing/2014/main" id="{C46401C8-B4BB-5340-B785-66C2C589A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733800"/>
            <a:ext cx="47625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2" name="Picture 12" descr="320px-Diagrama_de_formacion_de_la_brisa-breeze">
            <a:extLst>
              <a:ext uri="{FF2B5EF4-FFF2-40B4-BE49-F238E27FC236}">
                <a16:creationId xmlns:a16="http://schemas.microsoft.com/office/drawing/2014/main" id="{3EE434E0-E476-1044-83F1-BCABAD1A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3733800"/>
            <a:ext cx="257016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5" name="Rectangle 3">
            <a:extLst>
              <a:ext uri="{FF2B5EF4-FFF2-40B4-BE49-F238E27FC236}">
                <a16:creationId xmlns:a16="http://schemas.microsoft.com/office/drawing/2014/main" id="{5301B92F-3481-F242-9AA4-B54E0BF05C7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914401"/>
            <a:ext cx="8915400" cy="4525963"/>
          </a:xfrm>
        </p:spPr>
        <p:txBody>
          <a:bodyPr/>
          <a:lstStyle/>
          <a:p>
            <a:pPr marL="533400" indent="-533400"/>
            <a:r>
              <a:rPr lang="en-US" altLang="en-US">
                <a:solidFill>
                  <a:schemeClr val="bg1"/>
                </a:solidFill>
              </a:rPr>
              <a:t>Land heats up and releases heat quickly, but water needs to absorbs lots of solar energy to warm up</a:t>
            </a:r>
          </a:p>
          <a:p>
            <a:pPr marL="533400" indent="-533400"/>
            <a:r>
              <a:rPr lang="en-US" altLang="en-US">
                <a:solidFill>
                  <a:schemeClr val="bg1"/>
                </a:solidFill>
              </a:rPr>
              <a:t>This property of water allows it to warm more slowly but also to release the heat energy more slowly</a:t>
            </a:r>
          </a:p>
          <a:p>
            <a:pPr marL="533400" indent="-533400"/>
            <a:r>
              <a:rPr lang="en-US" altLang="en-US">
                <a:solidFill>
                  <a:schemeClr val="bg1"/>
                </a:solidFill>
              </a:rPr>
              <a:t>It is the water on Earth that helps to regulate the temperature range of Earth’s atmosphere</a:t>
            </a:r>
            <a:r>
              <a:rPr lang="en-US" altLang="en-US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1023377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4935" name="Oval 7">
            <a:extLst>
              <a:ext uri="{FF2B5EF4-FFF2-40B4-BE49-F238E27FC236}">
                <a16:creationId xmlns:a16="http://schemas.microsoft.com/office/drawing/2014/main" id="{49317343-8DB5-9E4B-B2DA-90ED2C512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410200" y="-3352800"/>
            <a:ext cx="22631400" cy="166116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42" name="WordArt 5" descr="animated_background">
            <a:extLst>
              <a:ext uri="{FF2B5EF4-FFF2-40B4-BE49-F238E27FC236}">
                <a16:creationId xmlns:a16="http://schemas.microsoft.com/office/drawing/2014/main" id="{83042109-936A-E348-8363-AA020236B9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228600"/>
            <a:ext cx="3733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CCCC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Gyparody"/>
              </a:rPr>
              <a:t>Convection Zones</a:t>
            </a:r>
          </a:p>
        </p:txBody>
      </p:sp>
      <p:grpSp>
        <p:nvGrpSpPr>
          <p:cNvPr id="112643" name="Group 8">
            <a:extLst>
              <a:ext uri="{FF2B5EF4-FFF2-40B4-BE49-F238E27FC236}">
                <a16:creationId xmlns:a16="http://schemas.microsoft.com/office/drawing/2014/main" id="{628AA0B7-7965-0B47-AB28-4820A243DAA0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5775326"/>
            <a:ext cx="1219200" cy="1082675"/>
            <a:chOff x="3888" y="3888"/>
            <a:chExt cx="768" cy="682"/>
          </a:xfrm>
        </p:grpSpPr>
        <p:pic>
          <p:nvPicPr>
            <p:cNvPr id="112647" name="Picture 9" descr="tornado_animation">
              <a:hlinkClick r:id="rId3" action="ppaction://hlinksldjump"/>
              <a:extLst>
                <a:ext uri="{FF2B5EF4-FFF2-40B4-BE49-F238E27FC236}">
                  <a16:creationId xmlns:a16="http://schemas.microsoft.com/office/drawing/2014/main" id="{AE86C904-32F6-1C44-B5D1-F0B1C9C3CC0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888"/>
              <a:ext cx="708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648" name="Text Box 10">
              <a:extLst>
                <a:ext uri="{FF2B5EF4-FFF2-40B4-BE49-F238E27FC236}">
                  <a16:creationId xmlns:a16="http://schemas.microsoft.com/office/drawing/2014/main" id="{39EA352E-63E2-0840-8F89-882B0F92C5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432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FF00"/>
                  </a:solidFill>
                  <a:latin typeface="X-Files" pitchFamily="34" charset="0"/>
                </a:rPr>
                <a:t>MENU</a:t>
              </a:r>
            </a:p>
          </p:txBody>
        </p:sp>
      </p:grpSp>
      <p:sp>
        <p:nvSpPr>
          <p:cNvPr id="124943" name="Text Box 15">
            <a:extLst>
              <a:ext uri="{FF2B5EF4-FFF2-40B4-BE49-F238E27FC236}">
                <a16:creationId xmlns:a16="http://schemas.microsoft.com/office/drawing/2014/main" id="{3ACCDCBF-FABD-B94D-BBE4-D12AC4DD6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143001"/>
            <a:ext cx="4572000" cy="543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</a:rPr>
              <a:t>Because warm air near Earth’s surface rises and then cools as it goes up,    a </a:t>
            </a:r>
            <a:r>
              <a:rPr lang="en-US" altLang="en-US" sz="2800" i="1" u="sng">
                <a:solidFill>
                  <a:schemeClr val="bg1"/>
                </a:solidFill>
              </a:rPr>
              <a:t>convection current</a:t>
            </a:r>
            <a:r>
              <a:rPr lang="en-US" altLang="en-US" sz="2800" i="1">
                <a:solidFill>
                  <a:schemeClr val="bg1"/>
                </a:solidFill>
              </a:rPr>
              <a:t> </a:t>
            </a:r>
            <a:r>
              <a:rPr lang="en-US" altLang="en-US" sz="2800">
                <a:solidFill>
                  <a:schemeClr val="bg1"/>
                </a:solidFill>
              </a:rPr>
              <a:t>is    set up in the atmosphere. 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</a:rPr>
              <a:t>There are three atmospheric convection areas in the northern hemisphere and three in the southern hemisphere.</a:t>
            </a:r>
          </a:p>
        </p:txBody>
      </p:sp>
      <p:sp>
        <p:nvSpPr>
          <p:cNvPr id="112645" name="Rectangle 18" descr="gggg05_018">
            <a:extLst>
              <a:ext uri="{FF2B5EF4-FFF2-40B4-BE49-F238E27FC236}">
                <a16:creationId xmlns:a16="http://schemas.microsoft.com/office/drawing/2014/main" id="{2AA21CBB-4FA1-E74F-A5F3-9B2A79E9B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219200"/>
            <a:ext cx="4800600" cy="38862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12646" name="Picture 17" descr="fastcirc">
            <a:extLst>
              <a:ext uri="{FF2B5EF4-FFF2-40B4-BE49-F238E27FC236}">
                <a16:creationId xmlns:a16="http://schemas.microsoft.com/office/drawing/2014/main" id="{E5ECCD02-064B-9342-8CFD-BA48BE2C1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95400"/>
            <a:ext cx="45720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95852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4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4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4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4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49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49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49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49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5" grpId="0" animBg="1"/>
      <p:bldP spid="12494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6983" name="Oval 7">
            <a:extLst>
              <a:ext uri="{FF2B5EF4-FFF2-40B4-BE49-F238E27FC236}">
                <a16:creationId xmlns:a16="http://schemas.microsoft.com/office/drawing/2014/main" id="{ED5B4AA3-E702-9C40-BB70-2BAB6E618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95800" y="-3733800"/>
            <a:ext cx="22631400" cy="166116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3666" name="WordArt 6" descr="animated_background">
            <a:extLst>
              <a:ext uri="{FF2B5EF4-FFF2-40B4-BE49-F238E27FC236}">
                <a16:creationId xmlns:a16="http://schemas.microsoft.com/office/drawing/2014/main" id="{CF0DDCF1-EE07-E84C-A9F1-DAEC97CFE2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228600"/>
            <a:ext cx="3733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CCCC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Gyparody"/>
              </a:rPr>
              <a:t>Convection Zones</a:t>
            </a:r>
          </a:p>
        </p:txBody>
      </p:sp>
      <p:grpSp>
        <p:nvGrpSpPr>
          <p:cNvPr id="113667" name="Group 8">
            <a:extLst>
              <a:ext uri="{FF2B5EF4-FFF2-40B4-BE49-F238E27FC236}">
                <a16:creationId xmlns:a16="http://schemas.microsoft.com/office/drawing/2014/main" id="{08352B9B-A311-3742-B184-E1743C00145E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5775326"/>
            <a:ext cx="1219200" cy="1082675"/>
            <a:chOff x="3888" y="3888"/>
            <a:chExt cx="768" cy="682"/>
          </a:xfrm>
        </p:grpSpPr>
        <p:pic>
          <p:nvPicPr>
            <p:cNvPr id="113672" name="Picture 9" descr="tornado_animation">
              <a:hlinkClick r:id="rId3" action="ppaction://hlinksldjump"/>
              <a:extLst>
                <a:ext uri="{FF2B5EF4-FFF2-40B4-BE49-F238E27FC236}">
                  <a16:creationId xmlns:a16="http://schemas.microsoft.com/office/drawing/2014/main" id="{1B201F2D-BB11-C046-8199-557D1ABA548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888"/>
              <a:ext cx="708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73" name="Text Box 10">
              <a:extLst>
                <a:ext uri="{FF2B5EF4-FFF2-40B4-BE49-F238E27FC236}">
                  <a16:creationId xmlns:a16="http://schemas.microsoft.com/office/drawing/2014/main" id="{591CE2A5-AB71-594C-96F2-40299130DE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432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FF00"/>
                  </a:solidFill>
                  <a:latin typeface="X-Files" pitchFamily="34" charset="0"/>
                </a:rPr>
                <a:t>MENU</a:t>
              </a:r>
            </a:p>
          </p:txBody>
        </p:sp>
      </p:grpSp>
      <p:sp>
        <p:nvSpPr>
          <p:cNvPr id="113668" name="Text Box 11">
            <a:extLst>
              <a:ext uri="{FF2B5EF4-FFF2-40B4-BE49-F238E27FC236}">
                <a16:creationId xmlns:a16="http://schemas.microsoft.com/office/drawing/2014/main" id="{4B2B0A9D-3B18-8A4F-878D-06F9C721D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324600"/>
            <a:ext cx="480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X-Files" pitchFamily="34" charset="0"/>
                <a:hlinkClick r:id="rId5" action="ppaction://hlinkfile"/>
              </a:rPr>
              <a:t>Convection &amp; Global Winds Video</a:t>
            </a:r>
            <a:endParaRPr lang="en-US" altLang="en-US" sz="1400">
              <a:solidFill>
                <a:schemeClr val="bg1"/>
              </a:solidFill>
              <a:latin typeface="X-Files" pitchFamily="34" charset="0"/>
            </a:endParaRPr>
          </a:p>
        </p:txBody>
      </p:sp>
      <p:sp>
        <p:nvSpPr>
          <p:cNvPr id="126992" name="Text Box 16">
            <a:extLst>
              <a:ext uri="{FF2B5EF4-FFF2-40B4-BE49-F238E27FC236}">
                <a16:creationId xmlns:a16="http://schemas.microsoft.com/office/drawing/2014/main" id="{66AEE54A-2CDC-AE44-9AE1-36438D568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838201"/>
            <a:ext cx="4267200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</a:rPr>
              <a:t>the </a:t>
            </a:r>
            <a:r>
              <a:rPr lang="en-US" altLang="en-US" sz="2400" i="1" u="sng">
                <a:solidFill>
                  <a:schemeClr val="bg1"/>
                </a:solidFill>
              </a:rPr>
              <a:t>tropical region </a:t>
            </a:r>
            <a:r>
              <a:rPr lang="en-US" altLang="en-US" sz="2400">
                <a:solidFill>
                  <a:schemeClr val="bg1"/>
                </a:solidFill>
              </a:rPr>
              <a:t>begins at the equator and extends to the about 30 degrees north latitude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</a:rPr>
              <a:t>the </a:t>
            </a:r>
            <a:r>
              <a:rPr lang="en-US" altLang="en-US" sz="2400" i="1" u="sng">
                <a:solidFill>
                  <a:schemeClr val="bg1"/>
                </a:solidFill>
              </a:rPr>
              <a:t>temperate region</a:t>
            </a:r>
            <a:r>
              <a:rPr lang="en-US" altLang="en-US" sz="2400" i="1">
                <a:solidFill>
                  <a:schemeClr val="bg1"/>
                </a:solidFill>
              </a:rPr>
              <a:t>    </a:t>
            </a:r>
            <a:r>
              <a:rPr lang="en-US" altLang="en-US" sz="2400">
                <a:solidFill>
                  <a:schemeClr val="bg1"/>
                </a:solidFill>
              </a:rPr>
              <a:t>extends from there to about 60 degrees north latitude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</a:rPr>
              <a:t>the </a:t>
            </a:r>
            <a:r>
              <a:rPr lang="en-US" altLang="en-US" sz="2400" i="1" u="sng">
                <a:solidFill>
                  <a:schemeClr val="bg1"/>
                </a:solidFill>
              </a:rPr>
              <a:t>polar region</a:t>
            </a:r>
            <a:r>
              <a:rPr lang="en-US" altLang="en-US" sz="2400" i="1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extends  from there to the north pole, 90 degrees north latitude.</a:t>
            </a:r>
          </a:p>
        </p:txBody>
      </p:sp>
      <p:sp>
        <p:nvSpPr>
          <p:cNvPr id="113670" name="Rectangle 20" descr="gggg05_018">
            <a:extLst>
              <a:ext uri="{FF2B5EF4-FFF2-40B4-BE49-F238E27FC236}">
                <a16:creationId xmlns:a16="http://schemas.microsoft.com/office/drawing/2014/main" id="{CD00462B-84F5-F841-B7B2-AB7F553C0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905000"/>
            <a:ext cx="4800600" cy="38862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13671" name="Picture 19" descr="fastcirc">
            <a:extLst>
              <a:ext uri="{FF2B5EF4-FFF2-40B4-BE49-F238E27FC236}">
                <a16:creationId xmlns:a16="http://schemas.microsoft.com/office/drawing/2014/main" id="{A33C0A60-14CC-F844-A196-E0C3D8A52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81200"/>
            <a:ext cx="45720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414278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6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6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6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6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69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69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69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69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69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69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69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69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3" grpId="0" animBg="1"/>
      <p:bldP spid="12699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8007" name="Oval 7">
            <a:extLst>
              <a:ext uri="{FF2B5EF4-FFF2-40B4-BE49-F238E27FC236}">
                <a16:creationId xmlns:a16="http://schemas.microsoft.com/office/drawing/2014/main" id="{B70D9FB2-6EF5-4F46-849E-32ED8B530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95800" y="-3733800"/>
            <a:ext cx="22631400" cy="166116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A38C3D0B-62BA-3943-90BF-76ACE2B9487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>
                <a:solidFill>
                  <a:schemeClr val="bg1"/>
                </a:solidFill>
              </a:rPr>
              <a:t>Move in the direction of </a:t>
            </a:r>
            <a:r>
              <a:rPr lang="en-US" altLang="en-US" u="sng">
                <a:solidFill>
                  <a:schemeClr val="bg1"/>
                </a:solidFill>
              </a:rPr>
              <a:t>trade winds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     (</a:t>
            </a:r>
            <a:r>
              <a:rPr lang="en-US" altLang="en-US" u="sng">
                <a:solidFill>
                  <a:schemeClr val="bg1"/>
                </a:solidFill>
              </a:rPr>
              <a:t>hurricanes</a:t>
            </a:r>
            <a:r>
              <a:rPr lang="en-US" altLang="en-US">
                <a:solidFill>
                  <a:schemeClr val="bg1"/>
                </a:solidFill>
              </a:rPr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>
                <a:solidFill>
                  <a:schemeClr val="bg1"/>
                </a:solidFill>
              </a:rPr>
              <a:t>If hurricanes enter a westerly wind belt they </a:t>
            </a:r>
            <a:r>
              <a:rPr lang="en-US" altLang="en-US" u="sng">
                <a:solidFill>
                  <a:schemeClr val="bg1"/>
                </a:solidFill>
              </a:rPr>
              <a:t>often turn</a:t>
            </a:r>
            <a:r>
              <a:rPr lang="en-US" altLang="en-US">
                <a:solidFill>
                  <a:schemeClr val="bg1"/>
                </a:solidFill>
              </a:rPr>
              <a:t> in direction of prevailing system</a:t>
            </a:r>
          </a:p>
        </p:txBody>
      </p:sp>
      <p:sp>
        <p:nvSpPr>
          <p:cNvPr id="114691" name="WordArt 6" descr="animated_background">
            <a:extLst>
              <a:ext uri="{FF2B5EF4-FFF2-40B4-BE49-F238E27FC236}">
                <a16:creationId xmlns:a16="http://schemas.microsoft.com/office/drawing/2014/main" id="{90EC28AE-492B-9240-8C06-4069AE8965E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228600"/>
            <a:ext cx="3733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CCCC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Gyparody"/>
              </a:rPr>
              <a:t>Convection Zones</a:t>
            </a:r>
          </a:p>
        </p:txBody>
      </p:sp>
      <p:grpSp>
        <p:nvGrpSpPr>
          <p:cNvPr id="114692" name="Group 8">
            <a:extLst>
              <a:ext uri="{FF2B5EF4-FFF2-40B4-BE49-F238E27FC236}">
                <a16:creationId xmlns:a16="http://schemas.microsoft.com/office/drawing/2014/main" id="{79D2E156-038D-4441-A336-9E4269192F74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5775326"/>
            <a:ext cx="1219200" cy="1082675"/>
            <a:chOff x="3888" y="3888"/>
            <a:chExt cx="768" cy="682"/>
          </a:xfrm>
        </p:grpSpPr>
        <p:pic>
          <p:nvPicPr>
            <p:cNvPr id="114696" name="Picture 9" descr="tornado_animation">
              <a:hlinkClick r:id="rId3" action="ppaction://hlinksldjump"/>
              <a:extLst>
                <a:ext uri="{FF2B5EF4-FFF2-40B4-BE49-F238E27FC236}">
                  <a16:creationId xmlns:a16="http://schemas.microsoft.com/office/drawing/2014/main" id="{8EF04902-DCEF-3844-B785-875F5EF3709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888"/>
              <a:ext cx="708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697" name="Text Box 10">
              <a:extLst>
                <a:ext uri="{FF2B5EF4-FFF2-40B4-BE49-F238E27FC236}">
                  <a16:creationId xmlns:a16="http://schemas.microsoft.com/office/drawing/2014/main" id="{494BCF8F-263B-064A-BF23-3C526EAB45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432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FF00"/>
                  </a:solidFill>
                  <a:latin typeface="X-Files" pitchFamily="34" charset="0"/>
                </a:rPr>
                <a:t>MENU</a:t>
              </a:r>
            </a:p>
          </p:txBody>
        </p:sp>
      </p:grpSp>
      <p:sp>
        <p:nvSpPr>
          <p:cNvPr id="114693" name="Rectangle 11" descr="gggg05_018">
            <a:extLst>
              <a:ext uri="{FF2B5EF4-FFF2-40B4-BE49-F238E27FC236}">
                <a16:creationId xmlns:a16="http://schemas.microsoft.com/office/drawing/2014/main" id="{65405288-345F-FB4D-B9C6-71B0E4F66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600200"/>
            <a:ext cx="4114800" cy="44196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28004" name="Picture 4">
            <a:extLst>
              <a:ext uri="{FF2B5EF4-FFF2-40B4-BE49-F238E27FC236}">
                <a16:creationId xmlns:a16="http://schemas.microsoft.com/office/drawing/2014/main" id="{95CC6797-1394-A145-A4FF-9D51A13FCE53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676400"/>
            <a:ext cx="3970338" cy="4267200"/>
          </a:xfrm>
          <a:noFill/>
        </p:spPr>
      </p:pic>
      <p:sp>
        <p:nvSpPr>
          <p:cNvPr id="128002" name="Rectangle 2">
            <a:extLst>
              <a:ext uri="{FF2B5EF4-FFF2-40B4-BE49-F238E27FC236}">
                <a16:creationId xmlns:a16="http://schemas.microsoft.com/office/drawing/2014/main" id="{CE8F066E-7C53-E548-9C2A-0E940A4FDA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838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>
                <a:solidFill>
                  <a:schemeClr val="bg1"/>
                </a:solidFill>
              </a:rPr>
              <a:t>Tropical Weather Systems</a:t>
            </a:r>
          </a:p>
        </p:txBody>
      </p:sp>
    </p:spTree>
    <p:extLst>
      <p:ext uri="{BB962C8B-B14F-4D97-AF65-F5344CB8AC3E}">
        <p14:creationId xmlns:p14="http://schemas.microsoft.com/office/powerpoint/2010/main" val="1194704756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7" grpId="0" animBg="1"/>
      <p:bldP spid="1280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0055" name="Oval 7">
            <a:extLst>
              <a:ext uri="{FF2B5EF4-FFF2-40B4-BE49-F238E27FC236}">
                <a16:creationId xmlns:a16="http://schemas.microsoft.com/office/drawing/2014/main" id="{3885A056-C9DB-ED43-8C65-6B2849BB4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95800" y="-3733800"/>
            <a:ext cx="22631400" cy="166116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0050" name="Rectangle 2">
            <a:extLst>
              <a:ext uri="{FF2B5EF4-FFF2-40B4-BE49-F238E27FC236}">
                <a16:creationId xmlns:a16="http://schemas.microsoft.com/office/drawing/2014/main" id="{6AD601D9-D969-FC49-9B8B-7ED0B22786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chemeClr val="bg1"/>
                </a:solidFill>
              </a:rPr>
              <a:t>Jet Stream</a:t>
            </a:r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778AE3D0-7A0C-1840-A4AE-177D365D3CD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828800" y="1143001"/>
            <a:ext cx="5867400" cy="45259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en-US" u="sng">
                <a:solidFill>
                  <a:schemeClr val="bg1"/>
                </a:solidFill>
              </a:rPr>
              <a:t>Fast moving ribbon of air</a:t>
            </a:r>
            <a:r>
              <a:rPr lang="en-US" altLang="en-US">
                <a:solidFill>
                  <a:schemeClr val="bg1"/>
                </a:solidFill>
              </a:rPr>
              <a:t> that moves around Earth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u="sng">
                <a:solidFill>
                  <a:schemeClr val="bg1"/>
                </a:solidFill>
              </a:rPr>
              <a:t>Dips and bends</a:t>
            </a:r>
            <a:r>
              <a:rPr lang="en-US" altLang="en-US">
                <a:solidFill>
                  <a:schemeClr val="bg1"/>
                </a:solidFill>
              </a:rPr>
              <a:t> &amp; is constantly changes positions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u="sng">
                <a:solidFill>
                  <a:schemeClr val="bg1"/>
                </a:solidFill>
              </a:rPr>
              <a:t>Air masses &amp; weather</a:t>
            </a:r>
            <a:r>
              <a:rPr lang="en-US" altLang="en-US">
                <a:solidFill>
                  <a:schemeClr val="bg1"/>
                </a:solidFill>
              </a:rPr>
              <a:t> systems in its path </a:t>
            </a:r>
            <a:r>
              <a:rPr lang="en-US" altLang="en-US" u="sng">
                <a:solidFill>
                  <a:schemeClr val="bg1"/>
                </a:solidFill>
              </a:rPr>
              <a:t>are moved</a:t>
            </a:r>
            <a:r>
              <a:rPr lang="en-US" altLang="en-US">
                <a:solidFill>
                  <a:schemeClr val="bg1"/>
                </a:solidFill>
              </a:rPr>
              <a:t> by the fast moving air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u="sng">
                <a:solidFill>
                  <a:schemeClr val="bg1"/>
                </a:solidFill>
              </a:rPr>
              <a:t>Polar jet stream</a:t>
            </a:r>
            <a:r>
              <a:rPr lang="en-US" altLang="en-US">
                <a:solidFill>
                  <a:schemeClr val="bg1"/>
                </a:solidFill>
              </a:rPr>
              <a:t> bring </a:t>
            </a:r>
            <a:r>
              <a:rPr lang="en-US" altLang="en-US" u="sng">
                <a:solidFill>
                  <a:schemeClr val="bg1"/>
                </a:solidFill>
              </a:rPr>
              <a:t>cold</a:t>
            </a:r>
            <a:r>
              <a:rPr lang="en-US" altLang="en-US">
                <a:solidFill>
                  <a:schemeClr val="bg1"/>
                </a:solidFill>
              </a:rPr>
              <a:t> polar conditions from north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bg1"/>
                </a:solidFill>
              </a:rPr>
              <a:t>Subtropical jet stream bring warm tropical conditions from south</a:t>
            </a:r>
          </a:p>
        </p:txBody>
      </p:sp>
      <p:sp>
        <p:nvSpPr>
          <p:cNvPr id="115716" name="WordArt 6" descr="animated_background">
            <a:extLst>
              <a:ext uri="{FF2B5EF4-FFF2-40B4-BE49-F238E27FC236}">
                <a16:creationId xmlns:a16="http://schemas.microsoft.com/office/drawing/2014/main" id="{85B20F26-AD0E-E147-8DB9-F39F500EE5C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228600"/>
            <a:ext cx="3733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CCCC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Gyparody"/>
              </a:rPr>
              <a:t>Convection Zones</a:t>
            </a:r>
          </a:p>
        </p:txBody>
      </p:sp>
      <p:grpSp>
        <p:nvGrpSpPr>
          <p:cNvPr id="115717" name="Group 8">
            <a:extLst>
              <a:ext uri="{FF2B5EF4-FFF2-40B4-BE49-F238E27FC236}">
                <a16:creationId xmlns:a16="http://schemas.microsoft.com/office/drawing/2014/main" id="{7D1C7B1A-A9F6-634B-B351-E2B957D30AA6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5775326"/>
            <a:ext cx="1219200" cy="1082675"/>
            <a:chOff x="3888" y="3888"/>
            <a:chExt cx="768" cy="682"/>
          </a:xfrm>
        </p:grpSpPr>
        <p:pic>
          <p:nvPicPr>
            <p:cNvPr id="115720" name="Picture 9" descr="tornado_animation">
              <a:hlinkClick r:id="rId3" action="ppaction://hlinksldjump"/>
              <a:extLst>
                <a:ext uri="{FF2B5EF4-FFF2-40B4-BE49-F238E27FC236}">
                  <a16:creationId xmlns:a16="http://schemas.microsoft.com/office/drawing/2014/main" id="{02820B0D-5C10-1C43-BF95-920EE8114A8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888"/>
              <a:ext cx="708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5721" name="Text Box 10">
              <a:extLst>
                <a:ext uri="{FF2B5EF4-FFF2-40B4-BE49-F238E27FC236}">
                  <a16:creationId xmlns:a16="http://schemas.microsoft.com/office/drawing/2014/main" id="{C1A72747-87D0-9D4F-8435-6523760119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432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FF00"/>
                  </a:solidFill>
                  <a:latin typeface="X-Files" pitchFamily="34" charset="0"/>
                </a:rPr>
                <a:t>MENU</a:t>
              </a:r>
            </a:p>
          </p:txBody>
        </p:sp>
      </p:grpSp>
      <p:sp>
        <p:nvSpPr>
          <p:cNvPr id="115718" name="Oval 13" descr="gggg05_018">
            <a:extLst>
              <a:ext uri="{FF2B5EF4-FFF2-40B4-BE49-F238E27FC236}">
                <a16:creationId xmlns:a16="http://schemas.microsoft.com/office/drawing/2014/main" id="{23546B1C-A52A-0841-8838-62B3A04A6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1828800"/>
            <a:ext cx="3581400" cy="358140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15719" name="Picture 12" descr="atmosphere08">
            <a:extLst>
              <a:ext uri="{FF2B5EF4-FFF2-40B4-BE49-F238E27FC236}">
                <a16:creationId xmlns:a16="http://schemas.microsoft.com/office/drawing/2014/main" id="{98E0F0D3-02DF-A345-83CD-ECEA82072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05000"/>
            <a:ext cx="3581400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167766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0" fill="hold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0" fill="hold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5" grpId="0" animBg="1"/>
      <p:bldP spid="13005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535</Words>
  <Application>Microsoft Macintosh PowerPoint</Application>
  <PresentationFormat>Widescreen</PresentationFormat>
  <Paragraphs>65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Gyparody</vt:lpstr>
      <vt:lpstr>X-Files</vt:lpstr>
      <vt:lpstr>Office Theme</vt:lpstr>
      <vt:lpstr>Solar Energy/Convection Zones/Storms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Tropical Weather Systems</vt:lpstr>
      <vt:lpstr>Jet Stream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 Energy</dc:title>
  <dc:creator>Microsoft Office User</dc:creator>
  <cp:lastModifiedBy>Microsoft Office User</cp:lastModifiedBy>
  <cp:revision>3</cp:revision>
  <dcterms:created xsi:type="dcterms:W3CDTF">2019-08-27T02:08:57Z</dcterms:created>
  <dcterms:modified xsi:type="dcterms:W3CDTF">2019-08-27T02:17:59Z</dcterms:modified>
</cp:coreProperties>
</file>